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handoutMasterIdLst>
    <p:handoutMasterId r:id="rId20"/>
  </p:handoutMasterIdLst>
  <p:sldIdLst>
    <p:sldId id="256" r:id="rId2"/>
    <p:sldId id="290" r:id="rId3"/>
    <p:sldId id="283" r:id="rId4"/>
    <p:sldId id="284" r:id="rId5"/>
    <p:sldId id="285" r:id="rId6"/>
    <p:sldId id="280" r:id="rId7"/>
    <p:sldId id="257" r:id="rId8"/>
    <p:sldId id="265" r:id="rId9"/>
    <p:sldId id="261" r:id="rId10"/>
    <p:sldId id="286" r:id="rId11"/>
    <p:sldId id="279" r:id="rId12"/>
    <p:sldId id="273" r:id="rId13"/>
    <p:sldId id="281" r:id="rId14"/>
    <p:sldId id="289" r:id="rId15"/>
    <p:sldId id="287" r:id="rId16"/>
    <p:sldId id="277" r:id="rId17"/>
    <p:sldId id="282" r:id="rId1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124" d="100"/>
          <a:sy n="124" d="100"/>
        </p:scale>
        <p:origin x="125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10doasadm\Sharedir$\Administrative%20Telepsych\Crystal%20Reporting\Community%20Productivity%20Reports\Graphs%20for%20Dashboard%20Repor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a:t>ED &amp; Community Telepsychiatry</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[Book1]Sheet1!$A$3</c:f>
              <c:strCache>
                <c:ptCount val="1"/>
                <c:pt idx="0">
                  <c:v>SFY16</c:v>
                </c:pt>
              </c:strCache>
            </c:strRef>
          </c:tx>
          <c:spPr>
            <a:ln w="34925" cap="rnd">
              <a:solidFill>
                <a:schemeClr val="accent6"/>
              </a:solidFill>
              <a:round/>
            </a:ln>
            <a:effectLst>
              <a:outerShdw blurRad="40000" dist="23000" dir="5400000" rotWithShape="0">
                <a:srgbClr val="000000">
                  <a:alpha val="35000"/>
                </a:srgbClr>
              </a:outerShdw>
            </a:effectLst>
          </c:spPr>
          <c:marker>
            <c:symbol val="none"/>
          </c:marker>
          <c:cat>
            <c:strRef>
              <c:f>[1]Sheet1!$B$2:$M$2</c:f>
              <c:strCache>
                <c:ptCount val="12"/>
                <c:pt idx="0">
                  <c:v>July</c:v>
                </c:pt>
                <c:pt idx="1">
                  <c:v>August</c:v>
                </c:pt>
                <c:pt idx="2">
                  <c:v>September</c:v>
                </c:pt>
                <c:pt idx="3">
                  <c:v>October</c:v>
                </c:pt>
                <c:pt idx="4">
                  <c:v>November</c:v>
                </c:pt>
                <c:pt idx="5">
                  <c:v>December</c:v>
                </c:pt>
                <c:pt idx="6">
                  <c:v>January</c:v>
                </c:pt>
                <c:pt idx="7">
                  <c:v>February</c:v>
                </c:pt>
                <c:pt idx="8">
                  <c:v>March</c:v>
                </c:pt>
                <c:pt idx="9">
                  <c:v>April</c:v>
                </c:pt>
                <c:pt idx="10">
                  <c:v>May</c:v>
                </c:pt>
                <c:pt idx="11">
                  <c:v>June</c:v>
                </c:pt>
              </c:strCache>
            </c:strRef>
          </c:cat>
          <c:val>
            <c:numRef>
              <c:f>[1]Sheet1!$B$3:$M$3</c:f>
              <c:numCache>
                <c:formatCode>General</c:formatCode>
                <c:ptCount val="12"/>
                <c:pt idx="0">
                  <c:v>1114</c:v>
                </c:pt>
                <c:pt idx="1">
                  <c:v>1191</c:v>
                </c:pt>
                <c:pt idx="2">
                  <c:v>1106</c:v>
                </c:pt>
                <c:pt idx="3">
                  <c:v>1129</c:v>
                </c:pt>
                <c:pt idx="4">
                  <c:v>1150</c:v>
                </c:pt>
                <c:pt idx="5">
                  <c:v>1186</c:v>
                </c:pt>
                <c:pt idx="6">
                  <c:v>1303</c:v>
                </c:pt>
                <c:pt idx="7">
                  <c:v>1276</c:v>
                </c:pt>
                <c:pt idx="8">
                  <c:v>1359</c:v>
                </c:pt>
                <c:pt idx="9">
                  <c:v>1363</c:v>
                </c:pt>
                <c:pt idx="10">
                  <c:v>1221</c:v>
                </c:pt>
                <c:pt idx="11">
                  <c:v>1504</c:v>
                </c:pt>
              </c:numCache>
            </c:numRef>
          </c:val>
          <c:smooth val="0"/>
          <c:extLst>
            <c:ext xmlns:c16="http://schemas.microsoft.com/office/drawing/2014/chart" uri="{C3380CC4-5D6E-409C-BE32-E72D297353CC}">
              <c16:uniqueId val="{00000000-D153-4A6C-92D8-E85183A5FA7F}"/>
            </c:ext>
          </c:extLst>
        </c:ser>
        <c:ser>
          <c:idx val="1"/>
          <c:order val="1"/>
          <c:tx>
            <c:strRef>
              <c:f>[Book1]Sheet1!$A$4</c:f>
              <c:strCache>
                <c:ptCount val="1"/>
                <c:pt idx="0">
                  <c:v>SFY17</c:v>
                </c:pt>
              </c:strCache>
            </c:strRef>
          </c:tx>
          <c:spPr>
            <a:ln w="34925" cap="rnd">
              <a:solidFill>
                <a:schemeClr val="accent5"/>
              </a:solidFill>
              <a:round/>
            </a:ln>
            <a:effectLst>
              <a:outerShdw blurRad="40000" dist="23000" dir="5400000" rotWithShape="0">
                <a:srgbClr val="000000">
                  <a:alpha val="35000"/>
                </a:srgbClr>
              </a:outerShdw>
            </a:effectLst>
          </c:spPr>
          <c:marker>
            <c:symbol val="none"/>
          </c:marker>
          <c:cat>
            <c:strRef>
              <c:f>[1]Sheet1!$B$2:$M$2</c:f>
              <c:strCache>
                <c:ptCount val="12"/>
                <c:pt idx="0">
                  <c:v>July</c:v>
                </c:pt>
                <c:pt idx="1">
                  <c:v>August</c:v>
                </c:pt>
                <c:pt idx="2">
                  <c:v>September</c:v>
                </c:pt>
                <c:pt idx="3">
                  <c:v>October</c:v>
                </c:pt>
                <c:pt idx="4">
                  <c:v>November</c:v>
                </c:pt>
                <c:pt idx="5">
                  <c:v>December</c:v>
                </c:pt>
                <c:pt idx="6">
                  <c:v>January</c:v>
                </c:pt>
                <c:pt idx="7">
                  <c:v>February</c:v>
                </c:pt>
                <c:pt idx="8">
                  <c:v>March</c:v>
                </c:pt>
                <c:pt idx="9">
                  <c:v>April</c:v>
                </c:pt>
                <c:pt idx="10">
                  <c:v>May</c:v>
                </c:pt>
                <c:pt idx="11">
                  <c:v>June</c:v>
                </c:pt>
              </c:strCache>
            </c:strRef>
          </c:cat>
          <c:val>
            <c:numRef>
              <c:f>[1]Sheet1!$B$4:$M$4</c:f>
              <c:numCache>
                <c:formatCode>General</c:formatCode>
                <c:ptCount val="12"/>
                <c:pt idx="0">
                  <c:v>1514</c:v>
                </c:pt>
                <c:pt idx="1">
                  <c:v>1711</c:v>
                </c:pt>
                <c:pt idx="2">
                  <c:v>1470</c:v>
                </c:pt>
                <c:pt idx="3">
                  <c:v>1387</c:v>
                </c:pt>
                <c:pt idx="4">
                  <c:v>1611</c:v>
                </c:pt>
                <c:pt idx="5">
                  <c:v>1325</c:v>
                </c:pt>
                <c:pt idx="6">
                  <c:v>1665</c:v>
                </c:pt>
                <c:pt idx="7">
                  <c:v>1502</c:v>
                </c:pt>
                <c:pt idx="8">
                  <c:v>1806</c:v>
                </c:pt>
                <c:pt idx="9">
                  <c:v>1671</c:v>
                </c:pt>
                <c:pt idx="10">
                  <c:v>1710</c:v>
                </c:pt>
                <c:pt idx="11">
                  <c:v>1768</c:v>
                </c:pt>
              </c:numCache>
            </c:numRef>
          </c:val>
          <c:smooth val="0"/>
          <c:extLst>
            <c:ext xmlns:c16="http://schemas.microsoft.com/office/drawing/2014/chart" uri="{C3380CC4-5D6E-409C-BE32-E72D297353CC}">
              <c16:uniqueId val="{00000001-D153-4A6C-92D8-E85183A5FA7F}"/>
            </c:ext>
          </c:extLst>
        </c:ser>
        <c:ser>
          <c:idx val="2"/>
          <c:order val="2"/>
          <c:tx>
            <c:strRef>
              <c:f>'Combined Data'!$A$5</c:f>
              <c:strCache>
                <c:ptCount val="1"/>
                <c:pt idx="0">
                  <c:v>SFY18</c:v>
                </c:pt>
              </c:strCache>
            </c:strRef>
          </c:tx>
          <c:spPr>
            <a:ln w="34925" cap="rnd">
              <a:solidFill>
                <a:schemeClr val="accent4"/>
              </a:solidFill>
              <a:round/>
            </a:ln>
            <a:effectLst>
              <a:outerShdw blurRad="40000" dist="23000" dir="5400000" rotWithShape="0">
                <a:srgbClr val="000000">
                  <a:alpha val="35000"/>
                </a:srgbClr>
              </a:outerShdw>
            </a:effectLst>
          </c:spPr>
          <c:marker>
            <c:symbol val="none"/>
          </c:marker>
          <c:cat>
            <c:strRef>
              <c:f>[1]Sheet1!$B$2:$M$2</c:f>
              <c:strCache>
                <c:ptCount val="12"/>
                <c:pt idx="0">
                  <c:v>July</c:v>
                </c:pt>
                <c:pt idx="1">
                  <c:v>August</c:v>
                </c:pt>
                <c:pt idx="2">
                  <c:v>September</c:v>
                </c:pt>
                <c:pt idx="3">
                  <c:v>October</c:v>
                </c:pt>
                <c:pt idx="4">
                  <c:v>November</c:v>
                </c:pt>
                <c:pt idx="5">
                  <c:v>December</c:v>
                </c:pt>
                <c:pt idx="6">
                  <c:v>January</c:v>
                </c:pt>
                <c:pt idx="7">
                  <c:v>February</c:v>
                </c:pt>
                <c:pt idx="8">
                  <c:v>March</c:v>
                </c:pt>
                <c:pt idx="9">
                  <c:v>April</c:v>
                </c:pt>
                <c:pt idx="10">
                  <c:v>May</c:v>
                </c:pt>
                <c:pt idx="11">
                  <c:v>June</c:v>
                </c:pt>
              </c:strCache>
            </c:strRef>
          </c:cat>
          <c:val>
            <c:numRef>
              <c:f>'Combined Data'!$B$5:$M$5</c:f>
              <c:numCache>
                <c:formatCode>General</c:formatCode>
                <c:ptCount val="12"/>
                <c:pt idx="0">
                  <c:v>1495</c:v>
                </c:pt>
                <c:pt idx="1">
                  <c:v>1967</c:v>
                </c:pt>
                <c:pt idx="2">
                  <c:v>1657</c:v>
                </c:pt>
                <c:pt idx="3">
                  <c:v>2104</c:v>
                </c:pt>
                <c:pt idx="4">
                  <c:v>1925</c:v>
                </c:pt>
                <c:pt idx="5">
                  <c:v>1694</c:v>
                </c:pt>
                <c:pt idx="6">
                  <c:v>2030</c:v>
                </c:pt>
                <c:pt idx="7">
                  <c:v>2132</c:v>
                </c:pt>
                <c:pt idx="8">
                  <c:v>2427</c:v>
                </c:pt>
                <c:pt idx="9">
                  <c:v>2318</c:v>
                </c:pt>
              </c:numCache>
            </c:numRef>
          </c:val>
          <c:smooth val="0"/>
          <c:extLst>
            <c:ext xmlns:c16="http://schemas.microsoft.com/office/drawing/2014/chart" uri="{C3380CC4-5D6E-409C-BE32-E72D297353CC}">
              <c16:uniqueId val="{00000002-D153-4A6C-92D8-E85183A5FA7F}"/>
            </c:ext>
          </c:extLst>
        </c:ser>
        <c:dLbls>
          <c:showLegendKey val="0"/>
          <c:showVal val="0"/>
          <c:showCatName val="0"/>
          <c:showSerName val="0"/>
          <c:showPercent val="0"/>
          <c:showBubbleSize val="0"/>
        </c:dLbls>
        <c:smooth val="0"/>
        <c:axId val="601560000"/>
        <c:axId val="601562952"/>
      </c:lineChart>
      <c:catAx>
        <c:axId val="6015600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1562952"/>
        <c:crosses val="autoZero"/>
        <c:auto val="1"/>
        <c:lblAlgn val="ctr"/>
        <c:lblOffset val="100"/>
        <c:noMultiLvlLbl val="0"/>
      </c:catAx>
      <c:valAx>
        <c:axId val="601562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1560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2329" cy="463550"/>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sz="quarter" idx="1"/>
          </p:nvPr>
        </p:nvSpPr>
        <p:spPr>
          <a:xfrm>
            <a:off x="3936174" y="0"/>
            <a:ext cx="3012329" cy="463550"/>
          </a:xfrm>
          <a:prstGeom prst="rect">
            <a:avLst/>
          </a:prstGeom>
        </p:spPr>
        <p:txBody>
          <a:bodyPr vert="horz" lIns="90763" tIns="45382" rIns="90763" bIns="45382" rtlCol="0"/>
          <a:lstStyle>
            <a:lvl1pPr algn="r">
              <a:defRPr sz="1200"/>
            </a:lvl1pPr>
          </a:lstStyle>
          <a:p>
            <a:fld id="{FE2DF03E-74CC-4ADB-8E98-6D08C64D2C2D}" type="datetimeFigureOut">
              <a:rPr lang="en-US" smtClean="0"/>
              <a:t>5/18/2018</a:t>
            </a:fld>
            <a:endParaRPr lang="en-US"/>
          </a:p>
        </p:txBody>
      </p:sp>
      <p:sp>
        <p:nvSpPr>
          <p:cNvPr id="4" name="Footer Placeholder 3"/>
          <p:cNvSpPr>
            <a:spLocks noGrp="1"/>
          </p:cNvSpPr>
          <p:nvPr>
            <p:ph type="ftr" sz="quarter" idx="2"/>
          </p:nvPr>
        </p:nvSpPr>
        <p:spPr>
          <a:xfrm>
            <a:off x="1" y="8772525"/>
            <a:ext cx="3012329" cy="463550"/>
          </a:xfrm>
          <a:prstGeom prst="rect">
            <a:avLst/>
          </a:prstGeom>
        </p:spPr>
        <p:txBody>
          <a:bodyPr vert="horz" lIns="90763" tIns="45382" rIns="90763" bIns="45382" rtlCol="0" anchor="b"/>
          <a:lstStyle>
            <a:lvl1pPr algn="l">
              <a:defRPr sz="1200"/>
            </a:lvl1pPr>
          </a:lstStyle>
          <a:p>
            <a:endParaRPr lang="en-US"/>
          </a:p>
        </p:txBody>
      </p:sp>
      <p:sp>
        <p:nvSpPr>
          <p:cNvPr id="5" name="Slide Number Placeholder 4"/>
          <p:cNvSpPr>
            <a:spLocks noGrp="1"/>
          </p:cNvSpPr>
          <p:nvPr>
            <p:ph type="sldNum" sz="quarter" idx="3"/>
          </p:nvPr>
        </p:nvSpPr>
        <p:spPr>
          <a:xfrm>
            <a:off x="3936174" y="8772525"/>
            <a:ext cx="3012329" cy="463550"/>
          </a:xfrm>
          <a:prstGeom prst="rect">
            <a:avLst/>
          </a:prstGeom>
        </p:spPr>
        <p:txBody>
          <a:bodyPr vert="horz" lIns="90763" tIns="45382" rIns="90763" bIns="45382" rtlCol="0" anchor="b"/>
          <a:lstStyle>
            <a:lvl1pPr algn="r">
              <a:defRPr sz="1200"/>
            </a:lvl1pPr>
          </a:lstStyle>
          <a:p>
            <a:fld id="{3A0BCECA-ACC4-48F0-818D-232521B06F31}" type="slidenum">
              <a:rPr lang="en-US" smtClean="0"/>
              <a:t>‹#›</a:t>
            </a:fld>
            <a:endParaRPr lang="en-US"/>
          </a:p>
        </p:txBody>
      </p:sp>
    </p:spTree>
    <p:extLst>
      <p:ext uri="{BB962C8B-B14F-4D97-AF65-F5344CB8AC3E}">
        <p14:creationId xmlns:p14="http://schemas.microsoft.com/office/powerpoint/2010/main" val="2411204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2329" cy="463550"/>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idx="1"/>
          </p:nvPr>
        </p:nvSpPr>
        <p:spPr>
          <a:xfrm>
            <a:off x="3936174" y="0"/>
            <a:ext cx="3012329" cy="463550"/>
          </a:xfrm>
          <a:prstGeom prst="rect">
            <a:avLst/>
          </a:prstGeom>
        </p:spPr>
        <p:txBody>
          <a:bodyPr vert="horz" lIns="90763" tIns="45382" rIns="90763" bIns="45382" rtlCol="0"/>
          <a:lstStyle>
            <a:lvl1pPr algn="r">
              <a:defRPr sz="1200"/>
            </a:lvl1pPr>
          </a:lstStyle>
          <a:p>
            <a:fld id="{316B3C4E-34E7-488A-AF5D-6B19C19BBD61}" type="datetimeFigureOut">
              <a:rPr lang="en-US" smtClean="0"/>
              <a:t>5/18/2018</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0763" tIns="45382" rIns="90763" bIns="45382" rtlCol="0" anchor="ctr"/>
          <a:lstStyle/>
          <a:p>
            <a:endParaRPr lang="en-US"/>
          </a:p>
        </p:txBody>
      </p:sp>
      <p:sp>
        <p:nvSpPr>
          <p:cNvPr id="5" name="Notes Placeholder 4"/>
          <p:cNvSpPr>
            <a:spLocks noGrp="1"/>
          </p:cNvSpPr>
          <p:nvPr>
            <p:ph type="body" sz="quarter" idx="3"/>
          </p:nvPr>
        </p:nvSpPr>
        <p:spPr>
          <a:xfrm>
            <a:off x="695637" y="4445001"/>
            <a:ext cx="5558801" cy="3636963"/>
          </a:xfrm>
          <a:prstGeom prst="rect">
            <a:avLst/>
          </a:prstGeom>
        </p:spPr>
        <p:txBody>
          <a:bodyPr vert="horz" lIns="90763" tIns="45382" rIns="90763" bIns="4538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525"/>
            <a:ext cx="3012329" cy="463550"/>
          </a:xfrm>
          <a:prstGeom prst="rect">
            <a:avLst/>
          </a:prstGeom>
        </p:spPr>
        <p:txBody>
          <a:bodyPr vert="horz" lIns="90763" tIns="45382" rIns="90763" bIns="45382" rtlCol="0" anchor="b"/>
          <a:lstStyle>
            <a:lvl1pPr algn="l">
              <a:defRPr sz="1200"/>
            </a:lvl1pPr>
          </a:lstStyle>
          <a:p>
            <a:endParaRPr lang="en-US"/>
          </a:p>
        </p:txBody>
      </p:sp>
      <p:sp>
        <p:nvSpPr>
          <p:cNvPr id="7" name="Slide Number Placeholder 6"/>
          <p:cNvSpPr>
            <a:spLocks noGrp="1"/>
          </p:cNvSpPr>
          <p:nvPr>
            <p:ph type="sldNum" sz="quarter" idx="5"/>
          </p:nvPr>
        </p:nvSpPr>
        <p:spPr>
          <a:xfrm>
            <a:off x="3936174" y="8772525"/>
            <a:ext cx="3012329" cy="463550"/>
          </a:xfrm>
          <a:prstGeom prst="rect">
            <a:avLst/>
          </a:prstGeom>
        </p:spPr>
        <p:txBody>
          <a:bodyPr vert="horz" lIns="90763" tIns="45382" rIns="90763" bIns="45382" rtlCol="0" anchor="b"/>
          <a:lstStyle>
            <a:lvl1pPr algn="r">
              <a:defRPr sz="1200"/>
            </a:lvl1pPr>
          </a:lstStyle>
          <a:p>
            <a:fld id="{9A592104-F16E-48C9-904B-1FAA8DAC0BB8}" type="slidenum">
              <a:rPr lang="en-US" smtClean="0"/>
              <a:t>‹#›</a:t>
            </a:fld>
            <a:endParaRPr lang="en-US"/>
          </a:p>
        </p:txBody>
      </p:sp>
    </p:spTree>
    <p:extLst>
      <p:ext uri="{BB962C8B-B14F-4D97-AF65-F5344CB8AC3E}">
        <p14:creationId xmlns:p14="http://schemas.microsoft.com/office/powerpoint/2010/main" val="695458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9929787-2762-40BC-B787-D3902D865430}" type="datetime1">
              <a:rPr lang="en-US" smtClean="0"/>
              <a:t>5/18/2018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588C1B4-8863-4198-A102-8CBCA8E7E9A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564D29-764B-4F4C-AB8F-366A53D71A51}" type="datetime1">
              <a:rPr lang="en-US" smtClean="0"/>
              <a:t>5/18/2018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8C1B4-8863-4198-A102-8CBCA8E7E9A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DF6591-A712-4AAE-9075-0FE36A095DAF}" type="datetime1">
              <a:rPr lang="en-US" smtClean="0"/>
              <a:t>5/18/2018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8C1B4-8863-4198-A102-8CBCA8E7E9A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38C54C-69D3-40CD-BA6B-97F50B3223AF}" type="datetime1">
              <a:rPr lang="en-US" smtClean="0"/>
              <a:t>5/18/2018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8C1B4-8863-4198-A102-8CBCA8E7E9A4}"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B4CBB6-0241-4A03-B91B-48EB67260239}" type="datetime1">
              <a:rPr lang="en-US" smtClean="0"/>
              <a:t>5/18/2018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8C1B4-8863-4198-A102-8CBCA8E7E9A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76E05-F65B-46DD-8613-BEA10A21021C}" type="datetime1">
              <a:rPr lang="en-US" smtClean="0"/>
              <a:t>5/18/2018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8C1B4-8863-4198-A102-8CBCA8E7E9A4}"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221AAA-1DB3-4FEC-B31E-8D6C97864AFA}" type="datetime1">
              <a:rPr lang="en-US" smtClean="0"/>
              <a:t>5/18/2018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88C1B4-8863-4198-A102-8CBCA8E7E9A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E2AD6E8-1FF6-48C9-ACA9-737102260B58}" type="datetime1">
              <a:rPr lang="en-US" smtClean="0"/>
              <a:t>5/18/2018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8C1B4-8863-4198-A102-8CBCA8E7E9A4}"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5B81A5-135C-49A2-9B87-87EEEBFE15A4}" type="datetime1">
              <a:rPr lang="en-US" smtClean="0"/>
              <a:t>5/18/2018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88C1B4-8863-4198-A102-8CBCA8E7E9A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B990677-2039-4288-BB4C-839BA49DCFCB}" type="datetime1">
              <a:rPr lang="en-US" smtClean="0"/>
              <a:t>5/18/2018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8C1B4-8863-4198-A102-8CBCA8E7E9A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A9FD9AD-5546-42BE-8D91-EEC312A6B0D2}" type="datetime1">
              <a:rPr lang="en-US" smtClean="0"/>
              <a:t>5/18/2018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588C1B4-8863-4198-A102-8CBCA8E7E9A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2247B96-EE63-45F6-946D-5E6940AAC4F1}" type="datetime1">
              <a:rPr lang="en-US" smtClean="0"/>
              <a:t>5/18/2018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88C1B4-8863-4198-A102-8CBCA8E7E9A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ctelehealth.org/" TargetMode="External"/><Relationship Id="rId2" Type="http://schemas.openxmlformats.org/officeDocument/2006/relationships/hyperlink" Target="https://www.scetv.org/" TargetMode="External"/><Relationship Id="rId1" Type="http://schemas.openxmlformats.org/officeDocument/2006/relationships/slideLayout" Target="../slideLayouts/slideLayout2.xml"/><Relationship Id="rId6" Type="http://schemas.openxmlformats.org/officeDocument/2006/relationships/hyperlink" Target="mailto:victoria.gooch@scdmh.org" TargetMode="External"/><Relationship Id="rId5" Type="http://schemas.openxmlformats.org/officeDocument/2006/relationships/hyperlink" Target="mailto:stewart.cooner@scdmh.org" TargetMode="External"/><Relationship Id="rId4" Type="http://schemas.openxmlformats.org/officeDocument/2006/relationships/hyperlink" Target="http://www.state.sc.us/dmh/services.ht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scetv.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SCDMH Telepsychiatry :</a:t>
            </a:r>
            <a:endParaRPr lang="en-US" dirty="0"/>
          </a:p>
        </p:txBody>
      </p:sp>
      <p:sp>
        <p:nvSpPr>
          <p:cNvPr id="3" name="Subtitle 2"/>
          <p:cNvSpPr>
            <a:spLocks noGrp="1"/>
          </p:cNvSpPr>
          <p:nvPr>
            <p:ph type="subTitle" idx="1"/>
          </p:nvPr>
        </p:nvSpPr>
        <p:spPr/>
        <p:txBody>
          <a:bodyPr>
            <a:normAutofit/>
          </a:bodyPr>
          <a:lstStyle/>
          <a:p>
            <a:r>
              <a:rPr lang="en-US" sz="2000" dirty="0" smtClean="0"/>
              <a:t>Hospital Emergency Departments, </a:t>
            </a:r>
            <a:br>
              <a:rPr lang="en-US" sz="2000" dirty="0" smtClean="0"/>
            </a:br>
            <a:r>
              <a:rPr lang="en-US" sz="2000" dirty="0" smtClean="0"/>
              <a:t>Community Mental Health Centers and Mental Health Clinics</a:t>
            </a:r>
            <a:endParaRPr lang="en-US" sz="2000" dirty="0"/>
          </a:p>
        </p:txBody>
      </p:sp>
    </p:spTree>
    <p:extLst>
      <p:ext uri="{BB962C8B-B14F-4D97-AF65-F5344CB8AC3E}">
        <p14:creationId xmlns:p14="http://schemas.microsoft.com/office/powerpoint/2010/main" val="18793471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p:cNvGraphicFramePr>
            <a:graphicFrameLocks noGrp="1"/>
          </p:cNvGraphicFramePr>
          <p:nvPr>
            <p:ph idx="1"/>
            <p:extLst>
              <p:ext uri="{D42A27DB-BD31-4B8C-83A1-F6EECF244321}">
                <p14:modId xmlns:p14="http://schemas.microsoft.com/office/powerpoint/2010/main" val="3750282436"/>
              </p:ext>
            </p:extLst>
          </p:nvPr>
        </p:nvGraphicFramePr>
        <p:xfrm>
          <a:off x="417672" y="1417638"/>
          <a:ext cx="8229600" cy="4449768"/>
        </p:xfrm>
        <a:graphic>
          <a:graphicData uri="http://schemas.openxmlformats.org/drawingml/2006/table">
            <a:tbl>
              <a:tblPr>
                <a:tableStyleId>{5C22544A-7EE6-4342-B048-85BDC9FD1C3A}</a:tableStyleId>
              </a:tblPr>
              <a:tblGrid>
                <a:gridCol w="4114800">
                  <a:extLst>
                    <a:ext uri="{9D8B030D-6E8A-4147-A177-3AD203B41FA5}">
                      <a16:colId xmlns:a16="http://schemas.microsoft.com/office/drawing/2014/main" val="1686791744"/>
                    </a:ext>
                  </a:extLst>
                </a:gridCol>
                <a:gridCol w="4114800">
                  <a:extLst>
                    <a:ext uri="{9D8B030D-6E8A-4147-A177-3AD203B41FA5}">
                      <a16:colId xmlns:a16="http://schemas.microsoft.com/office/drawing/2014/main" val="2334807551"/>
                    </a:ext>
                  </a:extLst>
                </a:gridCol>
              </a:tblGrid>
              <a:tr h="370814">
                <a:tc>
                  <a:txBody>
                    <a:bodyPr/>
                    <a:lstStyle/>
                    <a:p>
                      <a:pPr algn="l" fontAlgn="ctr"/>
                      <a:r>
                        <a:rPr lang="en-US" sz="1300" u="none" strike="noStrike">
                          <a:effectLst/>
                        </a:rPr>
                        <a:t>Abbeville Area Medical Center </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Mary Black-Gaffney Medical Center</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1141895054"/>
                  </a:ext>
                </a:extLst>
              </a:tr>
              <a:tr h="370814">
                <a:tc>
                  <a:txBody>
                    <a:bodyPr/>
                    <a:lstStyle/>
                    <a:p>
                      <a:pPr algn="l" fontAlgn="ctr"/>
                      <a:r>
                        <a:rPr lang="en-US" sz="1300" u="none" strike="noStrike">
                          <a:effectLst/>
                        </a:rPr>
                        <a:t>AnMed Health Medical Center - Anderson</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McLeod - Clarendon</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2448156920"/>
                  </a:ext>
                </a:extLst>
              </a:tr>
              <a:tr h="370814">
                <a:tc>
                  <a:txBody>
                    <a:bodyPr/>
                    <a:lstStyle/>
                    <a:p>
                      <a:pPr algn="l" fontAlgn="ctr"/>
                      <a:r>
                        <a:rPr lang="en-US" sz="1300" u="none" strike="noStrike">
                          <a:effectLst/>
                        </a:rPr>
                        <a:t>Carolinas Hospital System - Florence</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McLeod - Dillon</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3449385388"/>
                  </a:ext>
                </a:extLst>
              </a:tr>
              <a:tr h="370814">
                <a:tc>
                  <a:txBody>
                    <a:bodyPr/>
                    <a:lstStyle/>
                    <a:p>
                      <a:pPr algn="l" fontAlgn="ctr"/>
                      <a:r>
                        <a:rPr lang="en-US" sz="1300" u="none" strike="noStrike">
                          <a:effectLst/>
                        </a:rPr>
                        <a:t>Carolinas Hospital System - Marion</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McLeod - Florence</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2918095096"/>
                  </a:ext>
                </a:extLst>
              </a:tr>
              <a:tr h="370814">
                <a:tc>
                  <a:txBody>
                    <a:bodyPr/>
                    <a:lstStyle/>
                    <a:p>
                      <a:pPr algn="l" fontAlgn="ctr"/>
                      <a:r>
                        <a:rPr lang="en-US" sz="1300" u="none" strike="noStrike">
                          <a:effectLst/>
                        </a:rPr>
                        <a:t>Chester Regional Medical Center</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Spartanburg Regional Healthcare System</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2177469043"/>
                  </a:ext>
                </a:extLst>
              </a:tr>
              <a:tr h="370814">
                <a:tc>
                  <a:txBody>
                    <a:bodyPr/>
                    <a:lstStyle/>
                    <a:p>
                      <a:pPr algn="l" fontAlgn="ctr"/>
                      <a:r>
                        <a:rPr lang="en-US" sz="1300" u="none" strike="noStrike">
                          <a:effectLst/>
                        </a:rPr>
                        <a:t>Coastal Carolina Hospital</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Springs Memorial Hospital</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51298873"/>
                  </a:ext>
                </a:extLst>
              </a:tr>
              <a:tr h="370814">
                <a:tc>
                  <a:txBody>
                    <a:bodyPr/>
                    <a:lstStyle/>
                    <a:p>
                      <a:pPr algn="l" fontAlgn="ctr"/>
                      <a:r>
                        <a:rPr lang="en-US" sz="1300" u="none" strike="noStrike">
                          <a:effectLst/>
                        </a:rPr>
                        <a:t>Conway Medical Center</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Tidelands Health - Georgetown Memorial Hosp.</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1402238081"/>
                  </a:ext>
                </a:extLst>
              </a:tr>
              <a:tr h="370814">
                <a:tc>
                  <a:txBody>
                    <a:bodyPr/>
                    <a:lstStyle/>
                    <a:p>
                      <a:pPr algn="l" fontAlgn="ctr"/>
                      <a:r>
                        <a:rPr lang="en-US" sz="1300" u="none" strike="noStrike" dirty="0">
                          <a:effectLst/>
                        </a:rPr>
                        <a:t>Edgefield County Hospital</a:t>
                      </a:r>
                      <a:endParaRPr lang="en-US" sz="1300" b="0" i="0" u="none" strike="noStrike" dirty="0">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Tidelands Health -Waccamaw Community Hosp.</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2322265351"/>
                  </a:ext>
                </a:extLst>
              </a:tr>
              <a:tr h="370814">
                <a:tc>
                  <a:txBody>
                    <a:bodyPr/>
                    <a:lstStyle/>
                    <a:p>
                      <a:pPr algn="l" fontAlgn="ctr"/>
                      <a:r>
                        <a:rPr lang="en-US" sz="1300" u="none" strike="noStrike">
                          <a:effectLst/>
                        </a:rPr>
                        <a:t>Fairfield Memorial Hosp.</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Toumey Regional Medical Center</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3350691718"/>
                  </a:ext>
                </a:extLst>
              </a:tr>
              <a:tr h="370814">
                <a:tc>
                  <a:txBody>
                    <a:bodyPr/>
                    <a:lstStyle/>
                    <a:p>
                      <a:pPr algn="l" fontAlgn="ctr"/>
                      <a:r>
                        <a:rPr lang="en-US" sz="1300" u="none" strike="noStrike" dirty="0">
                          <a:effectLst/>
                        </a:rPr>
                        <a:t>GHS- Laurens County </a:t>
                      </a:r>
                      <a:endParaRPr lang="en-US" sz="1300" b="0" i="0" u="none" strike="noStrike" dirty="0">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Union Medical Center</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4252253719"/>
                  </a:ext>
                </a:extLst>
              </a:tr>
              <a:tr h="370814">
                <a:tc>
                  <a:txBody>
                    <a:bodyPr/>
                    <a:lstStyle/>
                    <a:p>
                      <a:pPr algn="l" fontAlgn="ctr"/>
                      <a:r>
                        <a:rPr lang="en-US" sz="1300" u="none" strike="noStrike">
                          <a:effectLst/>
                        </a:rPr>
                        <a:t>Hampton Regional Medical Center</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a:effectLst/>
                        </a:rPr>
                        <a:t>Williamsburg Regional Hospital</a:t>
                      </a:r>
                      <a:endParaRPr lang="en-US" sz="1300" b="0" i="0" u="none" strike="noStrike">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568866064"/>
                  </a:ext>
                </a:extLst>
              </a:tr>
              <a:tr h="370814">
                <a:tc>
                  <a:txBody>
                    <a:bodyPr/>
                    <a:lstStyle/>
                    <a:p>
                      <a:pPr algn="l" fontAlgn="ctr"/>
                      <a:r>
                        <a:rPr lang="en-US" sz="1300" u="none" strike="noStrike">
                          <a:effectLst/>
                        </a:rPr>
                        <a:t>Hilton Head Hospital</a:t>
                      </a:r>
                      <a:endParaRPr lang="en-US" sz="1300" b="0" i="0" u="none" strike="noStrike">
                        <a:solidFill>
                          <a:srgbClr val="000000"/>
                        </a:solidFill>
                        <a:effectLst/>
                        <a:latin typeface="Arial" panose="020B0604020202020204" pitchFamily="34" charset="0"/>
                      </a:endParaRPr>
                    </a:p>
                  </a:txBody>
                  <a:tcPr marL="8868" marR="8868" marT="8868" marB="0" anchor="ctr"/>
                </a:tc>
                <a:tc>
                  <a:txBody>
                    <a:bodyPr/>
                    <a:lstStyle/>
                    <a:p>
                      <a:pPr algn="l" fontAlgn="ctr"/>
                      <a:r>
                        <a:rPr lang="en-US" sz="1300" u="none" strike="noStrike" dirty="0">
                          <a:effectLst/>
                        </a:rPr>
                        <a:t> </a:t>
                      </a:r>
                      <a:endParaRPr lang="en-US" sz="1300" b="0" i="0" u="none" strike="noStrike" dirty="0">
                        <a:solidFill>
                          <a:srgbClr val="000000"/>
                        </a:solidFill>
                        <a:effectLst/>
                        <a:latin typeface="Arial" panose="020B0604020202020204" pitchFamily="34" charset="0"/>
                      </a:endParaRPr>
                    </a:p>
                  </a:txBody>
                  <a:tcPr marL="8868" marR="8868" marT="8868" marB="0" anchor="ctr"/>
                </a:tc>
                <a:extLst>
                  <a:ext uri="{0D108BD9-81ED-4DB2-BD59-A6C34878D82A}">
                    <a16:rowId xmlns:a16="http://schemas.microsoft.com/office/drawing/2014/main" val="3985365276"/>
                  </a:ext>
                </a:extLst>
              </a:tr>
            </a:tbl>
          </a:graphicData>
        </a:graphic>
      </p:graphicFrame>
      <p:sp>
        <p:nvSpPr>
          <p:cNvPr id="3" name="Slide Number Placeholder 2"/>
          <p:cNvSpPr>
            <a:spLocks noGrp="1"/>
          </p:cNvSpPr>
          <p:nvPr>
            <p:ph type="sldNum" sz="quarter" idx="12"/>
          </p:nvPr>
        </p:nvSpPr>
        <p:spPr/>
        <p:txBody>
          <a:bodyPr/>
          <a:lstStyle/>
          <a:p>
            <a:fld id="{4588C1B4-8863-4198-A102-8CBCA8E7E9A4}" type="slidenum">
              <a:rPr lang="en-US" smtClean="0"/>
              <a:t>10</a:t>
            </a:fld>
            <a:endParaRPr lang="en-US"/>
          </a:p>
        </p:txBody>
      </p:sp>
      <p:sp>
        <p:nvSpPr>
          <p:cNvPr id="4" name="Title 3"/>
          <p:cNvSpPr>
            <a:spLocks noGrp="1"/>
          </p:cNvSpPr>
          <p:nvPr>
            <p:ph type="title"/>
          </p:nvPr>
        </p:nvSpPr>
        <p:spPr/>
        <p:txBody>
          <a:bodyPr/>
          <a:lstStyle/>
          <a:p>
            <a:r>
              <a:rPr lang="en-US" dirty="0" smtClean="0"/>
              <a:t>Participating Hospitals</a:t>
            </a:r>
            <a:endParaRPr lang="en-US" dirty="0"/>
          </a:p>
        </p:txBody>
      </p:sp>
    </p:spTree>
    <p:extLst>
      <p:ext uri="{BB962C8B-B14F-4D97-AF65-F5344CB8AC3E}">
        <p14:creationId xmlns:p14="http://schemas.microsoft.com/office/powerpoint/2010/main" val="2307262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en-US" dirty="0" smtClean="0"/>
          </a:p>
          <a:p>
            <a:pPr marL="109728" indent="0" algn="ctr">
              <a:buNone/>
            </a:pPr>
            <a:endParaRPr lang="en-US" dirty="0"/>
          </a:p>
          <a:p>
            <a:pPr marL="109728" indent="0" algn="ctr">
              <a:buNone/>
            </a:pPr>
            <a:endParaRPr lang="en-US" dirty="0" smtClean="0"/>
          </a:p>
          <a:p>
            <a:pPr marL="109728" indent="0" algn="ctr">
              <a:buNone/>
            </a:pPr>
            <a:r>
              <a:rPr lang="en-US" sz="4000" dirty="0" smtClean="0"/>
              <a:t>Community Telepsychiatry</a:t>
            </a:r>
            <a:endParaRPr lang="en-US" sz="4000"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4588C1B4-8863-4198-A102-8CBCA8E7E9A4}" type="slidenum">
              <a:rPr lang="en-US" smtClean="0"/>
              <a:t>11</a:t>
            </a:fld>
            <a:endParaRPr lang="en-US"/>
          </a:p>
        </p:txBody>
      </p:sp>
    </p:spTree>
    <p:extLst>
      <p:ext uri="{BB962C8B-B14F-4D97-AF65-F5344CB8AC3E}">
        <p14:creationId xmlns:p14="http://schemas.microsoft.com/office/powerpoint/2010/main" val="1745995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smtClean="0"/>
              <a:t>47 Psychiatrists in full or part-time capacity.</a:t>
            </a:r>
            <a:br>
              <a:rPr lang="en-US" sz="2200" dirty="0" smtClean="0"/>
            </a:br>
            <a:endParaRPr lang="en-US" sz="2200" dirty="0" smtClean="0"/>
          </a:p>
          <a:p>
            <a:r>
              <a:rPr lang="en-US" sz="2200" dirty="0"/>
              <a:t>Approximately </a:t>
            </a:r>
            <a:r>
              <a:rPr lang="en-US" sz="2200" dirty="0" smtClean="0"/>
              <a:t>1,500 </a:t>
            </a:r>
            <a:r>
              <a:rPr lang="en-US" sz="2200" dirty="0"/>
              <a:t>services </a:t>
            </a:r>
            <a:r>
              <a:rPr lang="en-US" sz="2200" dirty="0" smtClean="0"/>
              <a:t>are provided each month.</a:t>
            </a:r>
            <a:r>
              <a:rPr lang="en-US" sz="2200" dirty="0"/>
              <a:t/>
            </a:r>
            <a:br>
              <a:rPr lang="en-US" sz="2200" dirty="0"/>
            </a:br>
            <a:endParaRPr lang="en-US" sz="2200" dirty="0" smtClean="0"/>
          </a:p>
          <a:p>
            <a:r>
              <a:rPr lang="en-US" sz="2200" dirty="0"/>
              <a:t>Since August 2013, the Community </a:t>
            </a:r>
            <a:r>
              <a:rPr lang="en-US" sz="2200" dirty="0" smtClean="0"/>
              <a:t>Telepsychiatry </a:t>
            </a:r>
            <a:r>
              <a:rPr lang="en-US" sz="2200" dirty="0"/>
              <a:t>Program has provided more than </a:t>
            </a:r>
            <a:r>
              <a:rPr lang="en-US" sz="2200" dirty="0" smtClean="0"/>
              <a:t>44,000 </a:t>
            </a:r>
            <a:r>
              <a:rPr lang="en-US" sz="2200" dirty="0"/>
              <a:t>psychiatric treatment </a:t>
            </a:r>
            <a:r>
              <a:rPr lang="en-US" sz="2200" dirty="0" smtClean="0"/>
              <a:t>services.</a:t>
            </a:r>
            <a:r>
              <a:rPr lang="en-US" sz="1800" dirty="0" smtClean="0"/>
              <a:t/>
            </a:r>
            <a:br>
              <a:rPr lang="en-US" sz="1800" dirty="0" smtClean="0"/>
            </a:br>
            <a:r>
              <a:rPr lang="en-US" sz="2000" dirty="0" smtClean="0"/>
              <a:t/>
            </a:r>
            <a:br>
              <a:rPr lang="en-US" sz="2000" dirty="0" smtClean="0"/>
            </a:br>
            <a:endParaRPr lang="en-US" sz="2000" dirty="0" smtClean="0"/>
          </a:p>
          <a:p>
            <a:endParaRPr lang="en-US" dirty="0"/>
          </a:p>
        </p:txBody>
      </p:sp>
      <p:sp>
        <p:nvSpPr>
          <p:cNvPr id="3" name="Title 2"/>
          <p:cNvSpPr>
            <a:spLocks noGrp="1"/>
          </p:cNvSpPr>
          <p:nvPr>
            <p:ph type="title"/>
          </p:nvPr>
        </p:nvSpPr>
        <p:spPr/>
        <p:txBody>
          <a:bodyPr/>
          <a:lstStyle/>
          <a:p>
            <a:r>
              <a:rPr lang="en-US" dirty="0" smtClean="0"/>
              <a:t>Program Information</a:t>
            </a:r>
            <a:endParaRPr lang="en-US" dirty="0"/>
          </a:p>
        </p:txBody>
      </p:sp>
      <p:sp>
        <p:nvSpPr>
          <p:cNvPr id="4" name="Slide Number Placeholder 3"/>
          <p:cNvSpPr>
            <a:spLocks noGrp="1"/>
          </p:cNvSpPr>
          <p:nvPr>
            <p:ph type="sldNum" sz="quarter" idx="12"/>
          </p:nvPr>
        </p:nvSpPr>
        <p:spPr/>
        <p:txBody>
          <a:bodyPr/>
          <a:lstStyle/>
          <a:p>
            <a:fld id="{4588C1B4-8863-4198-A102-8CBCA8E7E9A4}" type="slidenum">
              <a:rPr lang="en-US" smtClean="0"/>
              <a:t>12</a:t>
            </a:fld>
            <a:endParaRPr lang="en-US"/>
          </a:p>
        </p:txBody>
      </p:sp>
    </p:spTree>
    <p:extLst>
      <p:ext uri="{BB962C8B-B14F-4D97-AF65-F5344CB8AC3E}">
        <p14:creationId xmlns:p14="http://schemas.microsoft.com/office/powerpoint/2010/main" val="2332890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2144671" y="1143000"/>
            <a:ext cx="6652824" cy="5121231"/>
          </a:xfrm>
          <a:prstGeom prst="rect">
            <a:avLst/>
          </a:prstGeom>
        </p:spPr>
      </p:pic>
      <p:sp>
        <p:nvSpPr>
          <p:cNvPr id="3" name="Title 2"/>
          <p:cNvSpPr>
            <a:spLocks noGrp="1"/>
          </p:cNvSpPr>
          <p:nvPr>
            <p:ph type="title"/>
          </p:nvPr>
        </p:nvSpPr>
        <p:spPr/>
        <p:txBody>
          <a:bodyPr>
            <a:noAutofit/>
          </a:bodyPr>
          <a:lstStyle/>
          <a:p>
            <a:r>
              <a:rPr lang="en-US" sz="2800" dirty="0" smtClean="0"/>
              <a:t>Community Telepsychiatry Interconnectivity</a:t>
            </a:r>
            <a:endParaRPr lang="en-US" sz="2800" dirty="0"/>
          </a:p>
        </p:txBody>
      </p:sp>
      <p:sp>
        <p:nvSpPr>
          <p:cNvPr id="4" name="Slide Number Placeholder 3"/>
          <p:cNvSpPr>
            <a:spLocks noGrp="1"/>
          </p:cNvSpPr>
          <p:nvPr>
            <p:ph type="sldNum" sz="quarter" idx="12"/>
          </p:nvPr>
        </p:nvSpPr>
        <p:spPr/>
        <p:txBody>
          <a:bodyPr/>
          <a:lstStyle/>
          <a:p>
            <a:fld id="{4588C1B4-8863-4198-A102-8CBCA8E7E9A4}" type="slidenum">
              <a:rPr lang="en-US" smtClean="0"/>
              <a:t>13</a:t>
            </a:fld>
            <a:endParaRPr lang="en-US"/>
          </a:p>
        </p:txBody>
      </p:sp>
      <p:sp>
        <p:nvSpPr>
          <p:cNvPr id="6" name="Content Placeholder 1"/>
          <p:cNvSpPr txBox="1">
            <a:spLocks/>
          </p:cNvSpPr>
          <p:nvPr/>
        </p:nvSpPr>
        <p:spPr>
          <a:xfrm>
            <a:off x="457200" y="4419600"/>
            <a:ext cx="2971800" cy="1242105"/>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US" sz="1700" smtClean="0"/>
              <a:t>The interconnectivity of SCDMH’s Telepsychiatry Programs creates statewide access.	</a:t>
            </a:r>
            <a:endParaRPr lang="en-US" sz="1700" dirty="0"/>
          </a:p>
        </p:txBody>
      </p:sp>
    </p:spTree>
    <p:extLst>
      <p:ext uri="{BB962C8B-B14F-4D97-AF65-F5344CB8AC3E}">
        <p14:creationId xmlns:p14="http://schemas.microsoft.com/office/powerpoint/2010/main" val="1116720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133600"/>
            <a:ext cx="8860632" cy="2425891"/>
          </a:xfrm>
        </p:spPr>
        <p:txBody>
          <a:bodyPr>
            <a:normAutofit/>
          </a:bodyPr>
          <a:lstStyle/>
          <a:p>
            <a:pPr marL="109728" indent="0" algn="ctr">
              <a:buNone/>
            </a:pPr>
            <a:r>
              <a:rPr lang="en-US" sz="4000" dirty="0" smtClean="0"/>
              <a:t>“Anytime, Anywhere, Anyhow”</a:t>
            </a:r>
            <a:endParaRPr lang="en-US" sz="4000" dirty="0"/>
          </a:p>
        </p:txBody>
      </p:sp>
      <p:sp>
        <p:nvSpPr>
          <p:cNvPr id="3" name="Slide Number Placeholder 2"/>
          <p:cNvSpPr>
            <a:spLocks noGrp="1"/>
          </p:cNvSpPr>
          <p:nvPr>
            <p:ph type="sldNum" sz="quarter" idx="12"/>
          </p:nvPr>
        </p:nvSpPr>
        <p:spPr/>
        <p:txBody>
          <a:bodyPr/>
          <a:lstStyle/>
          <a:p>
            <a:fld id="{4588C1B4-8863-4198-A102-8CBCA8E7E9A4}" type="slidenum">
              <a:rPr lang="en-US" smtClean="0"/>
              <a:t>14</a:t>
            </a:fld>
            <a:endParaRPr lang="en-US"/>
          </a:p>
        </p:txBody>
      </p:sp>
    </p:spTree>
    <p:extLst>
      <p:ext uri="{BB962C8B-B14F-4D97-AF65-F5344CB8AC3E}">
        <p14:creationId xmlns:p14="http://schemas.microsoft.com/office/powerpoint/2010/main" val="1259920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588C1B4-8863-4198-A102-8CBCA8E7E9A4}" type="slidenum">
              <a:rPr lang="en-US" smtClean="0"/>
              <a:t>15</a:t>
            </a:fld>
            <a:endParaRPr lang="en-US"/>
          </a:p>
        </p:txBody>
      </p:sp>
      <p:sp>
        <p:nvSpPr>
          <p:cNvPr id="4" name="Title 3"/>
          <p:cNvSpPr>
            <a:spLocks noGrp="1"/>
          </p:cNvSpPr>
          <p:nvPr>
            <p:ph type="title"/>
          </p:nvPr>
        </p:nvSpPr>
        <p:spPr/>
        <p:txBody>
          <a:bodyPr/>
          <a:lstStyle/>
          <a:p>
            <a:r>
              <a:rPr lang="en-US" dirty="0" smtClean="0"/>
              <a:t>Future of Telepsychiatry</a:t>
            </a:r>
            <a:endParaRPr lang="en-US" dirty="0"/>
          </a:p>
        </p:txBody>
      </p:sp>
      <p:sp>
        <p:nvSpPr>
          <p:cNvPr id="2" name="Content Placeholder 1"/>
          <p:cNvSpPr>
            <a:spLocks noGrp="1"/>
          </p:cNvSpPr>
          <p:nvPr>
            <p:ph idx="1"/>
          </p:nvPr>
        </p:nvSpPr>
        <p:spPr>
          <a:xfrm>
            <a:off x="457200" y="1295400"/>
            <a:ext cx="8229600" cy="4800600"/>
          </a:xfrm>
        </p:spPr>
        <p:txBody>
          <a:bodyPr>
            <a:normAutofit/>
          </a:bodyPr>
          <a:lstStyle/>
          <a:p>
            <a:r>
              <a:rPr lang="en-US" sz="2200" dirty="0" smtClean="0"/>
              <a:t>Program </a:t>
            </a:r>
            <a:r>
              <a:rPr lang="en-US" sz="2200" dirty="0"/>
              <a:t>Expansion: ED Telepsychiatry </a:t>
            </a:r>
            <a:r>
              <a:rPr lang="en-US" sz="2200" dirty="0" smtClean="0"/>
              <a:t>Program</a:t>
            </a:r>
          </a:p>
          <a:p>
            <a:endParaRPr lang="en-US" sz="2200" dirty="0"/>
          </a:p>
          <a:p>
            <a:r>
              <a:rPr lang="en-US" sz="2200" dirty="0" smtClean="0"/>
              <a:t>New </a:t>
            </a:r>
            <a:r>
              <a:rPr lang="en-US" sz="2200" dirty="0"/>
              <a:t>Program Pilot: Geriatric </a:t>
            </a:r>
            <a:r>
              <a:rPr lang="en-US" sz="2200" dirty="0" smtClean="0"/>
              <a:t>Telepsychiatry</a:t>
            </a:r>
          </a:p>
          <a:p>
            <a:endParaRPr lang="en-US" sz="2200" dirty="0" smtClean="0"/>
          </a:p>
          <a:p>
            <a:r>
              <a:rPr lang="en-US" sz="2200" dirty="0" smtClean="0"/>
              <a:t>New </a:t>
            </a:r>
            <a:r>
              <a:rPr lang="en-US" sz="2200" dirty="0"/>
              <a:t>Program Pilot: FQHC Partnership/Primary </a:t>
            </a:r>
            <a:r>
              <a:rPr lang="en-US" sz="2200" dirty="0" smtClean="0"/>
              <a:t>Care</a:t>
            </a:r>
          </a:p>
          <a:p>
            <a:endParaRPr lang="en-US" sz="2200" dirty="0"/>
          </a:p>
          <a:p>
            <a:r>
              <a:rPr lang="en-US" sz="2200" dirty="0" smtClean="0"/>
              <a:t>Utilization </a:t>
            </a:r>
            <a:r>
              <a:rPr lang="en-US" sz="2200" dirty="0"/>
              <a:t>of </a:t>
            </a:r>
            <a:r>
              <a:rPr lang="en-US" sz="2200" dirty="0" smtClean="0"/>
              <a:t>Nurse </a:t>
            </a:r>
            <a:r>
              <a:rPr lang="en-US" sz="2200" dirty="0"/>
              <a:t>Practitioners and </a:t>
            </a:r>
            <a:r>
              <a:rPr lang="en-US" sz="2200" dirty="0" smtClean="0"/>
              <a:t>MHPs</a:t>
            </a:r>
          </a:p>
          <a:p>
            <a:endParaRPr lang="en-US" sz="2200" dirty="0"/>
          </a:p>
          <a:p>
            <a:pPr marL="109728" indent="0" algn="ctr">
              <a:buNone/>
            </a:pPr>
            <a:r>
              <a:rPr lang="en-US" sz="2200" dirty="0" smtClean="0"/>
              <a:t>Just to name a few…</a:t>
            </a:r>
            <a:endParaRPr lang="en-US" sz="2200" dirty="0"/>
          </a:p>
        </p:txBody>
      </p:sp>
    </p:spTree>
    <p:extLst>
      <p:ext uri="{BB962C8B-B14F-4D97-AF65-F5344CB8AC3E}">
        <p14:creationId xmlns:p14="http://schemas.microsoft.com/office/powerpoint/2010/main" val="614714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lstStyle/>
          <a:p>
            <a:pPr marL="109728" indent="0" algn="ctr">
              <a:buNone/>
            </a:pPr>
            <a:endParaRPr lang="en-US" dirty="0" smtClean="0"/>
          </a:p>
          <a:p>
            <a:pPr marL="109728" indent="0" algn="ctr">
              <a:buNone/>
            </a:pPr>
            <a:endParaRPr lang="en-US" dirty="0" smtClean="0"/>
          </a:p>
          <a:p>
            <a:pPr marL="109728" indent="0" algn="ctr">
              <a:buNone/>
            </a:pPr>
            <a:endParaRPr lang="en-US" dirty="0"/>
          </a:p>
          <a:p>
            <a:pPr marL="109728" indent="0" algn="ctr">
              <a:buNone/>
            </a:pPr>
            <a:r>
              <a:rPr lang="en-US" dirty="0" smtClean="0"/>
              <a:t>Telepsychiatry is the future of </a:t>
            </a:r>
            <a:br>
              <a:rPr lang="en-US" dirty="0" smtClean="0"/>
            </a:br>
            <a:r>
              <a:rPr lang="en-US" dirty="0" smtClean="0"/>
              <a:t>SCDMH’s mission to support the </a:t>
            </a:r>
            <a:br>
              <a:rPr lang="en-US" dirty="0" smtClean="0"/>
            </a:br>
            <a:r>
              <a:rPr lang="en-US" dirty="0" smtClean="0"/>
              <a:t>recovery of people with mental illnesses.</a:t>
            </a:r>
          </a:p>
          <a:p>
            <a:pPr marL="109728" indent="0" algn="ctr">
              <a:buNone/>
            </a:pPr>
            <a:endParaRPr lang="en-US" dirty="0" smtClean="0"/>
          </a:p>
          <a:p>
            <a:pPr marL="109728" indent="0" algn="ctr">
              <a:buNone/>
            </a:pPr>
            <a:endParaRPr lang="en-US" dirty="0"/>
          </a:p>
          <a:p>
            <a:pPr marL="109728" indent="0" algn="ctr">
              <a:buNone/>
            </a:pPr>
            <a:endParaRPr lang="en-US" dirty="0"/>
          </a:p>
        </p:txBody>
      </p:sp>
      <p:sp>
        <p:nvSpPr>
          <p:cNvPr id="3" name="Slide Number Placeholder 2"/>
          <p:cNvSpPr>
            <a:spLocks noGrp="1"/>
          </p:cNvSpPr>
          <p:nvPr>
            <p:ph type="sldNum" sz="quarter" idx="12"/>
          </p:nvPr>
        </p:nvSpPr>
        <p:spPr/>
        <p:txBody>
          <a:bodyPr/>
          <a:lstStyle/>
          <a:p>
            <a:fld id="{4588C1B4-8863-4198-A102-8CBCA8E7E9A4}" type="slidenum">
              <a:rPr lang="en-US" smtClean="0"/>
              <a:t>16</a:t>
            </a:fld>
            <a:endParaRPr lang="en-US"/>
          </a:p>
        </p:txBody>
      </p:sp>
    </p:spTree>
    <p:extLst>
      <p:ext uri="{BB962C8B-B14F-4D97-AF65-F5344CB8AC3E}">
        <p14:creationId xmlns:p14="http://schemas.microsoft.com/office/powerpoint/2010/main" val="36798606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2"/>
              </a:rPr>
              <a:t>https://www.scetv.org</a:t>
            </a:r>
            <a:r>
              <a:rPr lang="en-US" dirty="0" smtClean="0">
                <a:hlinkClick r:id="rId2"/>
              </a:rPr>
              <a:t>/</a:t>
            </a:r>
            <a:endParaRPr lang="en-US" dirty="0" smtClean="0"/>
          </a:p>
          <a:p>
            <a:r>
              <a:rPr lang="en-US" dirty="0">
                <a:hlinkClick r:id="rId3"/>
              </a:rPr>
              <a:t>http://www.sctelehealth.org</a:t>
            </a:r>
            <a:r>
              <a:rPr lang="en-US" dirty="0" smtClean="0">
                <a:hlinkClick r:id="rId3"/>
              </a:rPr>
              <a:t>/</a:t>
            </a:r>
            <a:endParaRPr lang="en-US" dirty="0" smtClean="0"/>
          </a:p>
          <a:p>
            <a:r>
              <a:rPr lang="en-US" dirty="0">
                <a:hlinkClick r:id="rId4"/>
              </a:rPr>
              <a:t>http://</a:t>
            </a:r>
            <a:r>
              <a:rPr lang="en-US" dirty="0" smtClean="0">
                <a:hlinkClick r:id="rId4"/>
              </a:rPr>
              <a:t>www.state.sc.us/dmh/services.htm</a:t>
            </a:r>
            <a:r>
              <a:rPr lang="en-US" dirty="0" smtClean="0"/>
              <a:t> </a:t>
            </a:r>
          </a:p>
          <a:p>
            <a:endParaRPr lang="en-US" dirty="0"/>
          </a:p>
          <a:p>
            <a:endParaRPr lang="en-US" dirty="0" smtClean="0"/>
          </a:p>
          <a:p>
            <a:pPr marL="109728" indent="0">
              <a:buNone/>
            </a:pPr>
            <a:r>
              <a:rPr lang="en-US" u="sng" dirty="0" smtClean="0"/>
              <a:t>Contact Information:</a:t>
            </a:r>
          </a:p>
          <a:p>
            <a:pPr marL="109728" indent="0">
              <a:buNone/>
            </a:pPr>
            <a:r>
              <a:rPr lang="en-US" dirty="0" smtClean="0"/>
              <a:t>Stewart Cooner – </a:t>
            </a:r>
            <a:r>
              <a:rPr lang="en-US" dirty="0" smtClean="0">
                <a:hlinkClick r:id="rId5"/>
              </a:rPr>
              <a:t>stewart.cooner@scdmh.org</a:t>
            </a:r>
            <a:endParaRPr lang="en-US" dirty="0" smtClean="0"/>
          </a:p>
          <a:p>
            <a:pPr marL="109728" indent="0">
              <a:buNone/>
            </a:pPr>
            <a:r>
              <a:rPr lang="en-US" dirty="0" smtClean="0"/>
              <a:t>Victoria Gooch – </a:t>
            </a:r>
            <a:r>
              <a:rPr lang="en-US" dirty="0" smtClean="0">
                <a:hlinkClick r:id="rId6"/>
              </a:rPr>
              <a:t>victoria.gooch@scdmh.org</a:t>
            </a:r>
            <a:r>
              <a:rPr lang="en-US" dirty="0" smtClean="0"/>
              <a:t> </a:t>
            </a:r>
            <a:endParaRPr lang="en-US" dirty="0"/>
          </a:p>
        </p:txBody>
      </p:sp>
      <p:sp>
        <p:nvSpPr>
          <p:cNvPr id="3" name="Title 2"/>
          <p:cNvSpPr>
            <a:spLocks noGrp="1"/>
          </p:cNvSpPr>
          <p:nvPr>
            <p:ph type="title"/>
          </p:nvPr>
        </p:nvSpPr>
        <p:spPr/>
        <p:txBody>
          <a:bodyPr/>
          <a:lstStyle/>
          <a:p>
            <a:r>
              <a:rPr lang="en-US" dirty="0" smtClean="0"/>
              <a:t>Additional Resources</a:t>
            </a:r>
            <a:endParaRPr lang="en-US" dirty="0"/>
          </a:p>
        </p:txBody>
      </p:sp>
      <p:sp>
        <p:nvSpPr>
          <p:cNvPr id="4" name="Slide Number Placeholder 3"/>
          <p:cNvSpPr>
            <a:spLocks noGrp="1"/>
          </p:cNvSpPr>
          <p:nvPr>
            <p:ph type="sldNum" sz="quarter" idx="12"/>
          </p:nvPr>
        </p:nvSpPr>
        <p:spPr/>
        <p:txBody>
          <a:bodyPr/>
          <a:lstStyle/>
          <a:p>
            <a:fld id="{4588C1B4-8863-4198-A102-8CBCA8E7E9A4}" type="slidenum">
              <a:rPr lang="en-US" smtClean="0"/>
              <a:t>17</a:t>
            </a:fld>
            <a:endParaRPr lang="en-US"/>
          </a:p>
        </p:txBody>
      </p:sp>
    </p:spTree>
    <p:extLst>
      <p:ext uri="{BB962C8B-B14F-4D97-AF65-F5344CB8AC3E}">
        <p14:creationId xmlns:p14="http://schemas.microsoft.com/office/powerpoint/2010/main" val="1204246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588C1B4-8863-4198-A102-8CBCA8E7E9A4}" type="slidenum">
              <a:rPr lang="en-US" smtClean="0"/>
              <a:t>2</a:t>
            </a:fld>
            <a:endParaRPr lang="en-US"/>
          </a:p>
        </p:txBody>
      </p:sp>
      <p:sp>
        <p:nvSpPr>
          <p:cNvPr id="4" name="Title 3"/>
          <p:cNvSpPr>
            <a:spLocks noGrp="1"/>
          </p:cNvSpPr>
          <p:nvPr>
            <p:ph type="title"/>
          </p:nvPr>
        </p:nvSpPr>
        <p:spPr/>
        <p:txBody>
          <a:bodyPr>
            <a:normAutofit fontScale="90000"/>
          </a:bodyPr>
          <a:lstStyle/>
          <a:p>
            <a:r>
              <a:rPr lang="en-US" dirty="0"/>
              <a:t>Deaf Resident Strikes the Right Note with Telemedicine</a:t>
            </a:r>
          </a:p>
        </p:txBody>
      </p:sp>
      <p:pic>
        <p:nvPicPr>
          <p:cNvPr id="7" name="Content Placeholder 6"/>
          <p:cNvPicPr>
            <a:picLocks noGrp="1" noChangeAspect="1"/>
          </p:cNvPicPr>
          <p:nvPr>
            <p:ph idx="1"/>
          </p:nvPr>
        </p:nvPicPr>
        <p:blipFill>
          <a:blip r:embed="rId2"/>
          <a:stretch>
            <a:fillRect/>
          </a:stretch>
        </p:blipFill>
        <p:spPr>
          <a:xfrm>
            <a:off x="3428999" y="3936931"/>
            <a:ext cx="2057401" cy="1167179"/>
          </a:xfrm>
          <a:prstGeom prst="rect">
            <a:avLst/>
          </a:prstGeom>
        </p:spPr>
      </p:pic>
      <p:pic>
        <p:nvPicPr>
          <p:cNvPr id="9" name="Picture 8"/>
          <p:cNvPicPr>
            <a:picLocks noChangeAspect="1"/>
          </p:cNvPicPr>
          <p:nvPr/>
        </p:nvPicPr>
        <p:blipFill>
          <a:blip r:embed="rId3"/>
          <a:stretch>
            <a:fillRect/>
          </a:stretch>
        </p:blipFill>
        <p:spPr>
          <a:xfrm>
            <a:off x="3028950" y="1642269"/>
            <a:ext cx="2857500" cy="1809750"/>
          </a:xfrm>
          <a:prstGeom prst="rect">
            <a:avLst/>
          </a:prstGeom>
        </p:spPr>
      </p:pic>
      <p:sp>
        <p:nvSpPr>
          <p:cNvPr id="2" name="Rectangle 1"/>
          <p:cNvSpPr/>
          <p:nvPr/>
        </p:nvSpPr>
        <p:spPr>
          <a:xfrm>
            <a:off x="3154785" y="5589022"/>
            <a:ext cx="2834430" cy="369332"/>
          </a:xfrm>
          <a:prstGeom prst="rect">
            <a:avLst/>
          </a:prstGeom>
        </p:spPr>
        <p:txBody>
          <a:bodyPr wrap="none">
            <a:spAutoFit/>
          </a:bodyPr>
          <a:lstStyle/>
          <a:p>
            <a:r>
              <a:rPr lang="en-US" dirty="0" smtClean="0">
                <a:hlinkClick r:id="rId4"/>
              </a:rPr>
              <a:t>https</a:t>
            </a:r>
            <a:r>
              <a:rPr lang="en-US" dirty="0">
                <a:hlinkClick r:id="rId4"/>
              </a:rPr>
              <a:t>://www.scetv.org/</a:t>
            </a:r>
            <a:endParaRPr lang="en-US" dirty="0"/>
          </a:p>
        </p:txBody>
      </p:sp>
    </p:spTree>
    <p:extLst>
      <p:ext uri="{BB962C8B-B14F-4D97-AF65-F5344CB8AC3E}">
        <p14:creationId xmlns:p14="http://schemas.microsoft.com/office/powerpoint/2010/main" val="1930641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lstStyle/>
          <a:p>
            <a:pPr marL="109728" indent="0">
              <a:buNone/>
            </a:pPr>
            <a:r>
              <a:rPr lang="en-US" sz="2200" dirty="0"/>
              <a:t>The Deaf Services Program at the South Carolina Department of Mental Health was one of the earliest adopters of video technology, starting in 1996 to use telepsychiatry to meet the needs of patients who wanted direct communication with their doctor or counselors</a:t>
            </a:r>
            <a:r>
              <a:rPr lang="en-US" sz="2200" dirty="0" smtClean="0"/>
              <a:t>.</a:t>
            </a:r>
          </a:p>
          <a:p>
            <a:pPr marL="109728" indent="0">
              <a:buNone/>
            </a:pPr>
            <a:endParaRPr lang="en-US" sz="2200" dirty="0" smtClean="0"/>
          </a:p>
        </p:txBody>
      </p:sp>
      <p:sp>
        <p:nvSpPr>
          <p:cNvPr id="3" name="Title 2"/>
          <p:cNvSpPr>
            <a:spLocks noGrp="1"/>
          </p:cNvSpPr>
          <p:nvPr>
            <p:ph type="title"/>
          </p:nvPr>
        </p:nvSpPr>
        <p:spPr/>
        <p:txBody>
          <a:bodyPr>
            <a:normAutofit fontScale="90000"/>
          </a:bodyPr>
          <a:lstStyle/>
          <a:p>
            <a:r>
              <a:rPr lang="en-US" dirty="0" smtClean="0"/>
              <a:t>SCDMH…</a:t>
            </a:r>
            <a:br>
              <a:rPr lang="en-US" dirty="0" smtClean="0"/>
            </a:br>
            <a:r>
              <a:rPr lang="en-US" sz="3100" dirty="0" smtClean="0"/>
              <a:t>Providing Telepsychiatry Services since 1996</a:t>
            </a:r>
            <a:endParaRPr lang="en-US" sz="3100" dirty="0"/>
          </a:p>
        </p:txBody>
      </p:sp>
      <p:sp>
        <p:nvSpPr>
          <p:cNvPr id="4" name="Slide Number Placeholder 3"/>
          <p:cNvSpPr>
            <a:spLocks noGrp="1"/>
          </p:cNvSpPr>
          <p:nvPr>
            <p:ph type="sldNum" sz="quarter" idx="12"/>
          </p:nvPr>
        </p:nvSpPr>
        <p:spPr/>
        <p:txBody>
          <a:bodyPr/>
          <a:lstStyle/>
          <a:p>
            <a:fld id="{4588C1B4-8863-4198-A102-8CBCA8E7E9A4}" type="slidenum">
              <a:rPr lang="en-US" smtClean="0"/>
              <a:t>3</a:t>
            </a:fld>
            <a:endParaRPr lang="en-US"/>
          </a:p>
        </p:txBody>
      </p:sp>
    </p:spTree>
    <p:extLst>
      <p:ext uri="{BB962C8B-B14F-4D97-AF65-F5344CB8AC3E}">
        <p14:creationId xmlns:p14="http://schemas.microsoft.com/office/powerpoint/2010/main" val="1143891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371600"/>
            <a:ext cx="8936832" cy="5036344"/>
          </a:xfrm>
        </p:spPr>
        <p:txBody>
          <a:bodyPr>
            <a:normAutofit fontScale="62500" lnSpcReduction="20000"/>
          </a:bodyPr>
          <a:lstStyle/>
          <a:p>
            <a:pPr marL="109728" indent="0">
              <a:buNone/>
            </a:pPr>
            <a:r>
              <a:rPr lang="en-US" dirty="0" smtClean="0"/>
              <a:t>The South Carolina Department of Mental Health partnered with The Duke Endowment to create in December 2007 an innovative solution to the overcrowding of psychiatric patients in local hospital emergency departments. </a:t>
            </a:r>
          </a:p>
          <a:p>
            <a:pPr marL="109728" indent="0">
              <a:buNone/>
            </a:pPr>
            <a:endParaRPr lang="en-US" sz="1100" dirty="0" smtClean="0"/>
          </a:p>
          <a:p>
            <a:pPr marL="109728" indent="0">
              <a:buNone/>
            </a:pPr>
            <a:r>
              <a:rPr lang="en-US" dirty="0" smtClean="0"/>
              <a:t>The solution was called “Partners in Behavioral Health Emergency Services.” Informally, it is referred to as the “SCDMH Emergency Department Telepsychiatry Program.” </a:t>
            </a:r>
          </a:p>
          <a:p>
            <a:pPr marL="109728" indent="0">
              <a:buNone/>
            </a:pPr>
            <a:endParaRPr lang="en-US" sz="1100" dirty="0" smtClean="0"/>
          </a:p>
          <a:p>
            <a:pPr marL="109728" indent="0">
              <a:buNone/>
            </a:pPr>
            <a:r>
              <a:rPr lang="en-US" dirty="0" smtClean="0"/>
              <a:t>It is a cutting-edge statewide service delivery model that provides remote access for emergency departments in South Carolina to psychiatrists whenever a psychiatric evaluation is required. </a:t>
            </a:r>
          </a:p>
          <a:p>
            <a:pPr marL="109728" indent="0">
              <a:buNone/>
            </a:pPr>
            <a:endParaRPr lang="en-US" sz="1100" dirty="0" smtClean="0"/>
          </a:p>
          <a:p>
            <a:pPr marL="109728" indent="0">
              <a:buNone/>
            </a:pPr>
            <a:r>
              <a:rPr lang="en-US" dirty="0" smtClean="0"/>
              <a:t>With on-going program evaluation from the University of South Carolina, School of Medicine, early financial support from the South Carolina Department of Health and Human Services, and initial program support from the South Carolina Hospital Association, the Program is a critical component to meeting the increased demand on emergency departments to treat psychiatric and co-occurring disorder patients. </a:t>
            </a:r>
          </a:p>
          <a:p>
            <a:pPr marL="109728" indent="0">
              <a:buNone/>
            </a:pPr>
            <a:endParaRPr lang="en-US" sz="1100" dirty="0" smtClean="0"/>
          </a:p>
          <a:p>
            <a:pPr marL="109728" indent="0">
              <a:buNone/>
            </a:pPr>
            <a:r>
              <a:rPr lang="en-US" dirty="0" smtClean="0"/>
              <a:t>The approach is to impact the demand for services at the service-delivery point with a product that will augment the limited resources available in the emergency departments. The solution is the SCDMH Emergency Department Telepsychiatry Program. It is the first of its kind nationally.</a:t>
            </a:r>
            <a:endParaRPr lang="en-US" dirty="0"/>
          </a:p>
        </p:txBody>
      </p:sp>
      <p:sp>
        <p:nvSpPr>
          <p:cNvPr id="3" name="Slide Number Placeholder 2"/>
          <p:cNvSpPr>
            <a:spLocks noGrp="1"/>
          </p:cNvSpPr>
          <p:nvPr>
            <p:ph type="sldNum" sz="quarter" idx="12"/>
          </p:nvPr>
        </p:nvSpPr>
        <p:spPr/>
        <p:txBody>
          <a:bodyPr/>
          <a:lstStyle/>
          <a:p>
            <a:fld id="{4588C1B4-8863-4198-A102-8CBCA8E7E9A4}" type="slidenum">
              <a:rPr lang="en-US" smtClean="0"/>
              <a:t>4</a:t>
            </a:fld>
            <a:endParaRPr lang="en-US"/>
          </a:p>
        </p:txBody>
      </p:sp>
      <p:sp>
        <p:nvSpPr>
          <p:cNvPr id="4" name="Title 3"/>
          <p:cNvSpPr>
            <a:spLocks noGrp="1"/>
          </p:cNvSpPr>
          <p:nvPr>
            <p:ph type="title"/>
          </p:nvPr>
        </p:nvSpPr>
        <p:spPr/>
        <p:txBody>
          <a:bodyPr>
            <a:noAutofit/>
          </a:bodyPr>
          <a:lstStyle/>
          <a:p>
            <a:pPr algn="ctr"/>
            <a:r>
              <a:rPr lang="en-US" sz="3200" dirty="0" smtClean="0"/>
              <a:t>Emergency Department Telepsychiatry</a:t>
            </a:r>
            <a:r>
              <a:rPr lang="en-US" sz="3200" dirty="0"/>
              <a:t/>
            </a:r>
            <a:br>
              <a:rPr lang="en-US" sz="3200" dirty="0"/>
            </a:br>
            <a:r>
              <a:rPr lang="en-US" sz="3200" dirty="0" smtClean="0"/>
              <a:t>Collaboration of Historical Significance</a:t>
            </a:r>
            <a:endParaRPr lang="en-US" sz="3200" dirty="0"/>
          </a:p>
        </p:txBody>
      </p:sp>
    </p:spTree>
    <p:extLst>
      <p:ext uri="{BB962C8B-B14F-4D97-AF65-F5344CB8AC3E}">
        <p14:creationId xmlns:p14="http://schemas.microsoft.com/office/powerpoint/2010/main" val="2816180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109728" indent="0">
              <a:buNone/>
            </a:pPr>
            <a:r>
              <a:rPr lang="en-US" sz="2200" dirty="0"/>
              <a:t>The Community Telepsychiatry Program started because of the need for full spectrum community mental health services in rural areas across the state. </a:t>
            </a:r>
            <a:endParaRPr lang="en-US" sz="2200" dirty="0" smtClean="0"/>
          </a:p>
          <a:p>
            <a:pPr marL="109728" indent="0">
              <a:buNone/>
            </a:pPr>
            <a:endParaRPr lang="en-US" sz="2200" dirty="0" smtClean="0"/>
          </a:p>
          <a:p>
            <a:pPr marL="109728" indent="0">
              <a:buNone/>
            </a:pPr>
            <a:r>
              <a:rPr lang="en-US" sz="2200" dirty="0" smtClean="0"/>
              <a:t>Built </a:t>
            </a:r>
            <a:r>
              <a:rPr lang="en-US" sz="2200" dirty="0"/>
              <a:t>on the success of the SCDMH Emergency Department Telepsychiatry Program, SCDMH has equipped its community mental health centers and mental health clinics to provide psychiatric treatment services to its patients via Telepsychiatry. </a:t>
            </a:r>
            <a:endParaRPr lang="en-US" sz="2200" dirty="0" smtClean="0"/>
          </a:p>
          <a:p>
            <a:pPr marL="109728" indent="0">
              <a:buNone/>
            </a:pPr>
            <a:endParaRPr lang="en-US" sz="2200" dirty="0" smtClean="0"/>
          </a:p>
          <a:p>
            <a:pPr marL="109728" indent="0">
              <a:buNone/>
            </a:pPr>
            <a:r>
              <a:rPr lang="en-US" sz="2200" dirty="0" smtClean="0"/>
              <a:t>The </a:t>
            </a:r>
            <a:r>
              <a:rPr lang="en-US" sz="2200" dirty="0"/>
              <a:t>Community Telepsychiatry Program has provided psychiatric treatment services to SCDMH patients throughout South Carolina since August 2013.</a:t>
            </a:r>
          </a:p>
        </p:txBody>
      </p:sp>
      <p:sp>
        <p:nvSpPr>
          <p:cNvPr id="3" name="Slide Number Placeholder 2"/>
          <p:cNvSpPr>
            <a:spLocks noGrp="1"/>
          </p:cNvSpPr>
          <p:nvPr>
            <p:ph type="sldNum" sz="quarter" idx="12"/>
          </p:nvPr>
        </p:nvSpPr>
        <p:spPr/>
        <p:txBody>
          <a:bodyPr/>
          <a:lstStyle/>
          <a:p>
            <a:fld id="{4588C1B4-8863-4198-A102-8CBCA8E7E9A4}" type="slidenum">
              <a:rPr lang="en-US" smtClean="0"/>
              <a:t>5</a:t>
            </a:fld>
            <a:endParaRPr lang="en-US"/>
          </a:p>
        </p:txBody>
      </p:sp>
      <p:sp>
        <p:nvSpPr>
          <p:cNvPr id="4" name="Title 3"/>
          <p:cNvSpPr>
            <a:spLocks noGrp="1"/>
          </p:cNvSpPr>
          <p:nvPr>
            <p:ph type="title"/>
          </p:nvPr>
        </p:nvSpPr>
        <p:spPr/>
        <p:txBody>
          <a:bodyPr>
            <a:normAutofit/>
          </a:bodyPr>
          <a:lstStyle/>
          <a:p>
            <a:r>
              <a:rPr lang="en-US" sz="3600" dirty="0" smtClean="0"/>
              <a:t>Community Telepsychiatry began…</a:t>
            </a:r>
            <a:endParaRPr lang="en-US" sz="3600" dirty="0"/>
          </a:p>
        </p:txBody>
      </p:sp>
    </p:spTree>
    <p:extLst>
      <p:ext uri="{BB962C8B-B14F-4D97-AF65-F5344CB8AC3E}">
        <p14:creationId xmlns:p14="http://schemas.microsoft.com/office/powerpoint/2010/main" val="2114376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287963"/>
          </a:xfrm>
        </p:spPr>
        <p:txBody>
          <a:bodyPr>
            <a:normAutofit/>
          </a:bodyPr>
          <a:lstStyle/>
          <a:p>
            <a:pPr marL="109728" indent="0" algn="ctr">
              <a:buNone/>
            </a:pPr>
            <a:r>
              <a:rPr lang="en-US" sz="11500" dirty="0" smtClean="0"/>
              <a:t>86,000</a:t>
            </a:r>
          </a:p>
          <a:p>
            <a:pPr marL="109728" indent="0" algn="ctr">
              <a:buNone/>
            </a:pPr>
            <a:r>
              <a:rPr lang="en-US" sz="900" dirty="0" smtClean="0"/>
              <a:t>Comprehensive Emergency Room Evaluations &amp; Direct Patient Services via Telehealth</a:t>
            </a:r>
          </a:p>
          <a:p>
            <a:pPr marL="109728" indent="0" algn="ctr">
              <a:buNone/>
            </a:pPr>
            <a:endParaRPr lang="en-US" sz="900" dirty="0"/>
          </a:p>
          <a:p>
            <a:pPr marL="109728" indent="0" algn="ctr">
              <a:buNone/>
            </a:pPr>
            <a:r>
              <a:rPr lang="en-US" sz="2400" i="1" u="wavyHeavy" dirty="0" smtClean="0">
                <a:latin typeface="Britannic Bold" panose="020B0903060703020204" pitchFamily="34" charset="0"/>
              </a:rPr>
              <a:t>Record Breaking</a:t>
            </a:r>
          </a:p>
          <a:p>
            <a:pPr marL="109728" indent="0" algn="ctr">
              <a:buNone/>
            </a:pPr>
            <a:endParaRPr lang="en-US" sz="1100" i="1" u="wavyHeavy" dirty="0" smtClean="0">
              <a:latin typeface="Britannic Bold" panose="020B0903060703020204" pitchFamily="34" charset="0"/>
            </a:endParaRPr>
          </a:p>
        </p:txBody>
      </p:sp>
      <p:sp>
        <p:nvSpPr>
          <p:cNvPr id="3" name="Slide Number Placeholder 2"/>
          <p:cNvSpPr>
            <a:spLocks noGrp="1"/>
          </p:cNvSpPr>
          <p:nvPr>
            <p:ph type="sldNum" sz="quarter" idx="12"/>
          </p:nvPr>
        </p:nvSpPr>
        <p:spPr/>
        <p:txBody>
          <a:bodyPr/>
          <a:lstStyle/>
          <a:p>
            <a:fld id="{4588C1B4-8863-4198-A102-8CBCA8E7E9A4}" type="slidenum">
              <a:rPr lang="en-US" smtClean="0"/>
              <a:t>6</a:t>
            </a:fld>
            <a:endParaRPr lang="en-US"/>
          </a:p>
        </p:txBody>
      </p:sp>
      <p:graphicFrame>
        <p:nvGraphicFramePr>
          <p:cNvPr id="6" name="Chart 5"/>
          <p:cNvGraphicFramePr>
            <a:graphicFrameLocks/>
          </p:cNvGraphicFramePr>
          <p:nvPr>
            <p:extLst>
              <p:ext uri="{D42A27DB-BD31-4B8C-83A1-F6EECF244321}">
                <p14:modId xmlns:p14="http://schemas.microsoft.com/office/powerpoint/2010/main" val="562744331"/>
              </p:ext>
            </p:extLst>
          </p:nvPr>
        </p:nvGraphicFramePr>
        <p:xfrm>
          <a:off x="2286000" y="31242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7" name="5-Point Star 6"/>
          <p:cNvSpPr/>
          <p:nvPr/>
        </p:nvSpPr>
        <p:spPr>
          <a:xfrm>
            <a:off x="5562600" y="3810000"/>
            <a:ext cx="76200" cy="76200"/>
          </a:xfrm>
          <a:prstGeom prst="star5">
            <a:avLst/>
          </a:prstGeom>
          <a:solidFill>
            <a:schemeClr val="accent2">
              <a:lumMod val="60000"/>
              <a:lumOff val="40000"/>
            </a:schemeClr>
          </a:solidFill>
          <a:ln>
            <a:solidFill>
              <a:schemeClr val="accent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2543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smtClean="0"/>
              <a:t>Deaf Services Telepsychiatry</a:t>
            </a:r>
            <a:br>
              <a:rPr lang="en-US" sz="2200" dirty="0" smtClean="0"/>
            </a:br>
            <a:endParaRPr lang="en-US" sz="2200" dirty="0" smtClean="0"/>
          </a:p>
          <a:p>
            <a:r>
              <a:rPr lang="en-US" sz="2200" dirty="0" smtClean="0"/>
              <a:t>Emergency Department Telepsychiatry</a:t>
            </a:r>
            <a:br>
              <a:rPr lang="en-US" sz="2200" dirty="0" smtClean="0"/>
            </a:br>
            <a:endParaRPr lang="en-US" sz="2200" dirty="0" smtClean="0"/>
          </a:p>
          <a:p>
            <a:r>
              <a:rPr lang="en-US" sz="2200" dirty="0" smtClean="0"/>
              <a:t>Community Telepsychiatry</a:t>
            </a:r>
          </a:p>
          <a:p>
            <a:endParaRPr lang="en-US" sz="2200" dirty="0"/>
          </a:p>
          <a:p>
            <a:r>
              <a:rPr lang="en-US" sz="2200" dirty="0"/>
              <a:t>Inpatient Telepsychiatry</a:t>
            </a:r>
            <a:endParaRPr lang="en-US" sz="2200" dirty="0" smtClean="0"/>
          </a:p>
          <a:p>
            <a:pPr marL="109728" indent="0">
              <a:buNone/>
            </a:pPr>
            <a:endParaRPr lang="en-US" dirty="0"/>
          </a:p>
        </p:txBody>
      </p:sp>
      <p:sp>
        <p:nvSpPr>
          <p:cNvPr id="3" name="Title 2"/>
          <p:cNvSpPr>
            <a:spLocks noGrp="1"/>
          </p:cNvSpPr>
          <p:nvPr>
            <p:ph type="title"/>
          </p:nvPr>
        </p:nvSpPr>
        <p:spPr/>
        <p:txBody>
          <a:bodyPr>
            <a:normAutofit/>
          </a:bodyPr>
          <a:lstStyle/>
          <a:p>
            <a:r>
              <a:rPr lang="en-US" dirty="0" smtClean="0"/>
              <a:t>Today, we have 4 Programs</a:t>
            </a:r>
            <a:endParaRPr lang="en-US" dirty="0"/>
          </a:p>
        </p:txBody>
      </p:sp>
      <p:sp>
        <p:nvSpPr>
          <p:cNvPr id="4" name="Slide Number Placeholder 3"/>
          <p:cNvSpPr>
            <a:spLocks noGrp="1"/>
          </p:cNvSpPr>
          <p:nvPr>
            <p:ph type="sldNum" sz="quarter" idx="12"/>
          </p:nvPr>
        </p:nvSpPr>
        <p:spPr/>
        <p:txBody>
          <a:bodyPr/>
          <a:lstStyle/>
          <a:p>
            <a:fld id="{4588C1B4-8863-4198-A102-8CBCA8E7E9A4}" type="slidenum">
              <a:rPr lang="en-US" smtClean="0"/>
              <a:t>7</a:t>
            </a:fld>
            <a:endParaRPr lang="en-US"/>
          </a:p>
        </p:txBody>
      </p:sp>
    </p:spTree>
    <p:extLst>
      <p:ext uri="{BB962C8B-B14F-4D97-AF65-F5344CB8AC3E}">
        <p14:creationId xmlns:p14="http://schemas.microsoft.com/office/powerpoint/2010/main" val="3784984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en-US" dirty="0" smtClean="0"/>
          </a:p>
          <a:p>
            <a:pPr marL="109728" indent="0" algn="ctr">
              <a:buNone/>
            </a:pPr>
            <a:endParaRPr lang="en-US" dirty="0"/>
          </a:p>
          <a:p>
            <a:pPr marL="109728" indent="0" algn="ctr">
              <a:buNone/>
            </a:pPr>
            <a:endParaRPr lang="en-US" dirty="0" smtClean="0"/>
          </a:p>
          <a:p>
            <a:pPr marL="109728" indent="0" algn="ctr">
              <a:buNone/>
            </a:pPr>
            <a:r>
              <a:rPr lang="en-US" sz="2800" dirty="0" smtClean="0"/>
              <a:t>Emergency Department (ED) Telepsychiatry</a:t>
            </a:r>
            <a:endParaRPr lang="en-US" sz="2800"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4588C1B4-8863-4198-A102-8CBCA8E7E9A4}" type="slidenum">
              <a:rPr lang="en-US" smtClean="0"/>
              <a:t>8</a:t>
            </a:fld>
            <a:endParaRPr lang="en-US"/>
          </a:p>
        </p:txBody>
      </p:sp>
    </p:spTree>
    <p:extLst>
      <p:ext uri="{BB962C8B-B14F-4D97-AF65-F5344CB8AC3E}">
        <p14:creationId xmlns:p14="http://schemas.microsoft.com/office/powerpoint/2010/main" val="3797808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112544"/>
          </a:xfrm>
        </p:spPr>
        <p:txBody>
          <a:bodyPr>
            <a:normAutofit/>
          </a:bodyPr>
          <a:lstStyle/>
          <a:p>
            <a:pPr>
              <a:spcAft>
                <a:spcPts val="600"/>
              </a:spcAft>
            </a:pPr>
            <a:r>
              <a:rPr lang="en-US" sz="2200" dirty="0" smtClean="0"/>
              <a:t>40</a:t>
            </a:r>
            <a:r>
              <a:rPr lang="en-US" sz="2200" dirty="0" smtClean="0"/>
              <a:t>,000</a:t>
            </a:r>
            <a:r>
              <a:rPr lang="en-US" sz="2200" dirty="0" smtClean="0"/>
              <a:t>+ successful comprehensive evaluations in 9 years</a:t>
            </a:r>
          </a:p>
          <a:p>
            <a:pPr>
              <a:spcAft>
                <a:spcPts val="600"/>
              </a:spcAft>
            </a:pPr>
            <a:r>
              <a:rPr lang="en-US" sz="2200" dirty="0" smtClean="0"/>
              <a:t>Approximately 525 comprehensive evaluations per month</a:t>
            </a:r>
          </a:p>
          <a:p>
            <a:pPr>
              <a:spcAft>
                <a:spcPts val="600"/>
              </a:spcAft>
            </a:pPr>
            <a:r>
              <a:rPr lang="en-US" sz="2200" dirty="0" smtClean="0"/>
              <a:t>18 Psychiatrists in full and part-time capacity</a:t>
            </a:r>
          </a:p>
          <a:p>
            <a:pPr>
              <a:spcAft>
                <a:spcPts val="600"/>
              </a:spcAft>
            </a:pPr>
            <a:r>
              <a:rPr lang="en-US" sz="2200" dirty="0" smtClean="0"/>
              <a:t>Operating Hours: 7am to 12am (Sun-Thurs) </a:t>
            </a:r>
            <a:br>
              <a:rPr lang="en-US" sz="2200" dirty="0" smtClean="0"/>
            </a:br>
            <a:r>
              <a:rPr lang="en-US" sz="2200" dirty="0" smtClean="0"/>
              <a:t>                           7am to 1am (Fri-Sat) </a:t>
            </a:r>
            <a:br>
              <a:rPr lang="en-US" sz="2200" dirty="0" smtClean="0"/>
            </a:br>
            <a:r>
              <a:rPr lang="en-US" sz="2200" dirty="0" smtClean="0"/>
              <a:t>		           </a:t>
            </a:r>
            <a:r>
              <a:rPr lang="en-US" sz="2200" u="sng" dirty="0" smtClean="0"/>
              <a:t>365 days a year</a:t>
            </a:r>
          </a:p>
          <a:p>
            <a:pPr>
              <a:spcAft>
                <a:spcPts val="600"/>
              </a:spcAft>
            </a:pPr>
            <a:r>
              <a:rPr lang="en-US" sz="2200" dirty="0" smtClean="0"/>
              <a:t>23 hospitals under contract</a:t>
            </a:r>
          </a:p>
          <a:p>
            <a:pPr>
              <a:spcAft>
                <a:spcPts val="600"/>
              </a:spcAft>
            </a:pPr>
            <a:r>
              <a:rPr lang="en-US" sz="2200" dirty="0" smtClean="0"/>
              <a:t>5 </a:t>
            </a:r>
            <a:r>
              <a:rPr lang="en-US" sz="2200" dirty="0"/>
              <a:t>state/regional/national </a:t>
            </a:r>
            <a:r>
              <a:rPr lang="en-US" sz="2200" dirty="0" smtClean="0"/>
              <a:t>awards</a:t>
            </a:r>
          </a:p>
          <a:p>
            <a:endParaRPr lang="en-US" dirty="0"/>
          </a:p>
          <a:p>
            <a:endParaRPr lang="en-US" dirty="0" smtClean="0"/>
          </a:p>
          <a:p>
            <a:pPr marL="109728" indent="0">
              <a:buNone/>
            </a:pPr>
            <a:endParaRPr lang="en-US" dirty="0"/>
          </a:p>
        </p:txBody>
      </p:sp>
      <p:sp>
        <p:nvSpPr>
          <p:cNvPr id="3" name="Title 2"/>
          <p:cNvSpPr>
            <a:spLocks noGrp="1"/>
          </p:cNvSpPr>
          <p:nvPr>
            <p:ph type="title"/>
          </p:nvPr>
        </p:nvSpPr>
        <p:spPr/>
        <p:txBody>
          <a:bodyPr>
            <a:normAutofit/>
          </a:bodyPr>
          <a:lstStyle/>
          <a:p>
            <a:r>
              <a:rPr lang="en-US" dirty="0" smtClean="0"/>
              <a:t>Program Information</a:t>
            </a:r>
            <a:endParaRPr lang="en-US" dirty="0"/>
          </a:p>
        </p:txBody>
      </p:sp>
      <p:sp>
        <p:nvSpPr>
          <p:cNvPr id="4" name="Slide Number Placeholder 3"/>
          <p:cNvSpPr>
            <a:spLocks noGrp="1"/>
          </p:cNvSpPr>
          <p:nvPr>
            <p:ph type="sldNum" sz="quarter" idx="12"/>
          </p:nvPr>
        </p:nvSpPr>
        <p:spPr/>
        <p:txBody>
          <a:bodyPr/>
          <a:lstStyle/>
          <a:p>
            <a:fld id="{4588C1B4-8863-4198-A102-8CBCA8E7E9A4}" type="slidenum">
              <a:rPr lang="en-US" smtClean="0"/>
              <a:t>9</a:t>
            </a:fld>
            <a:endParaRPr lang="en-US"/>
          </a:p>
        </p:txBody>
      </p:sp>
    </p:spTree>
    <p:extLst>
      <p:ext uri="{BB962C8B-B14F-4D97-AF65-F5344CB8AC3E}">
        <p14:creationId xmlns:p14="http://schemas.microsoft.com/office/powerpoint/2010/main" val="9332945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2648</TotalTime>
  <Words>612</Words>
  <Application>Microsoft Office PowerPoint</Application>
  <PresentationFormat>On-screen Show (4:3)</PresentationFormat>
  <Paragraphs>121</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Britannic Bold</vt:lpstr>
      <vt:lpstr>Calibri</vt:lpstr>
      <vt:lpstr>Lucida Sans Unicode</vt:lpstr>
      <vt:lpstr>Verdana</vt:lpstr>
      <vt:lpstr>Wingdings 2</vt:lpstr>
      <vt:lpstr>Wingdings 3</vt:lpstr>
      <vt:lpstr>Concourse</vt:lpstr>
      <vt:lpstr>SCDMH Telepsychiatry :</vt:lpstr>
      <vt:lpstr>Deaf Resident Strikes the Right Note with Telemedicine</vt:lpstr>
      <vt:lpstr>SCDMH… Providing Telepsychiatry Services since 1996</vt:lpstr>
      <vt:lpstr>Emergency Department Telepsychiatry Collaboration of Historical Significance</vt:lpstr>
      <vt:lpstr>Community Telepsychiatry began…</vt:lpstr>
      <vt:lpstr>PowerPoint Presentation</vt:lpstr>
      <vt:lpstr>Today, we have 4 Programs</vt:lpstr>
      <vt:lpstr>PowerPoint Presentation</vt:lpstr>
      <vt:lpstr>Program Information</vt:lpstr>
      <vt:lpstr>Participating Hospitals</vt:lpstr>
      <vt:lpstr>PowerPoint Presentation</vt:lpstr>
      <vt:lpstr>Program Information</vt:lpstr>
      <vt:lpstr>Community Telepsychiatry Interconnectivity</vt:lpstr>
      <vt:lpstr>PowerPoint Presentation</vt:lpstr>
      <vt:lpstr>Future of Telepsychiatry</vt:lpstr>
      <vt:lpstr>PowerPoint Presentation</vt:lpstr>
      <vt:lpstr>Additional Resources</vt:lpstr>
    </vt:vector>
  </TitlesOfParts>
  <Company>SCDMH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DMH Telepsychiatry:</dc:title>
  <dc:creator>NSVCS</dc:creator>
  <cp:lastModifiedBy>Victoria Gooch</cp:lastModifiedBy>
  <cp:revision>83</cp:revision>
  <cp:lastPrinted>2018-04-19T18:00:51Z</cp:lastPrinted>
  <dcterms:created xsi:type="dcterms:W3CDTF">2016-07-05T13:59:06Z</dcterms:created>
  <dcterms:modified xsi:type="dcterms:W3CDTF">2018-05-18T15:41:24Z</dcterms:modified>
</cp:coreProperties>
</file>